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98" r:id="rId4"/>
    <p:sldId id="299" r:id="rId5"/>
    <p:sldId id="300" r:id="rId6"/>
    <p:sldId id="301" r:id="rId7"/>
    <p:sldId id="302" r:id="rId8"/>
    <p:sldId id="303" r:id="rId9"/>
    <p:sldId id="304" r:id="rId10"/>
    <p:sldId id="306" r:id="rId11"/>
    <p:sldId id="305" r:id="rId12"/>
    <p:sldId id="272" r:id="rId13"/>
    <p:sldId id="270" r:id="rId14"/>
    <p:sldId id="28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24" autoAdjust="0"/>
    <p:restoredTop sz="94660"/>
  </p:normalViewPr>
  <p:slideViewPr>
    <p:cSldViewPr snapToGrid="0">
      <p:cViewPr varScale="1">
        <p:scale>
          <a:sx n="59" d="100"/>
          <a:sy n="59" d="100"/>
        </p:scale>
        <p:origin x="77" y="9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D95AF-97A7-499E-A516-0490974DEC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CA7A50-BDD4-4DEC-AF24-2D06EF9634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0B57D-6A01-425A-B669-A64BDDF95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F34A89-98DC-4476-A1B3-50C9DF9B1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DAE2B-FBBF-49F8-AED0-707CF5B4F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88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A6E80-0230-4D48-A5F9-33175B861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EC05D4-032C-43C7-AC9F-A2AE09D9BD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E22D8-3C90-48A5-8C22-ABF006C34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31874-2C7E-4276-8156-8042FC0F4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F1EBC-52C6-4C74-8594-3A37AFAEF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226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52BFF9-E495-4ADA-B60C-E121BB4991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F3CE26-A656-4E12-9598-9806FE7F9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08407-CC74-474A-9CE6-750359512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84AD7-4AE6-4D78-B91A-B74B081FD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4573C-80A4-4D2C-B5E4-F3DB5D489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774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F1964-129B-4BBF-B495-30653B48D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D9178-F6C3-473F-9353-88B69CA3F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1D15A-8EA0-4F1C-9B7B-844343E1B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24C655-C281-4753-B248-83B71904E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066998-C518-40F2-9381-7D5418A18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827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83681-8E5E-474B-8449-9F3E26628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63463B-1DD6-4F57-873B-C329AB32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326802-EB5E-4421-82C9-20594D665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F4EA7-DE69-4F26-8202-48DE86A69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0B134-BBA9-4F58-8847-384050F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814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045F7-FF79-4A29-B9C9-A01853D3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15A6E-AB44-421A-8DE9-E68F900629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60644D-AF50-47DC-B92F-D691F24BD0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C57F61-C114-4AB2-A6CF-738C432BD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2/13/2019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2E2F9E-13F1-4599-B696-4E1298263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D0EAA-E102-4DBA-9534-05BBB8C8C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179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33912-DFDC-434E-870A-16BEF9BC5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ED805E-4735-4B69-8D81-4ED562165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2E0208-3A8A-481E-81E6-352BBF8422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E6BBFA-4B5E-4EB1-B8F2-D76088FFA6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3540AF-84C7-4839-8A35-A82249423D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F7F165-7E36-47B1-AF38-DB251AB6F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2/13/2019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FC46E1-FDC2-4A90-925D-51C194B5C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495018-FA3A-484A-BB5F-1E177D516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C0D21-E241-4DFE-888B-9CD386874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54FAEB-B499-4C46-A057-D82364927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2/13/2019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8200FE-854B-4DCB-9DC8-26C067E92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9D4B7F-CEC2-4CCA-9CD0-C7A974065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884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2B8E4B-E8A4-446B-BBD2-4C200933B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2/13/2019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A2D251-4BBB-4611-982A-25D9F2FF1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6C922C-ED8B-47F2-9558-44C3B3E18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898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AAD0C-3AD2-4ECE-89F7-5777B6BF0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CDC6F-FF7F-4D2E-99E3-A6BEC9D50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CDC96F-6154-4149-8340-85BED3325D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685885-A8AE-4B7F-9E25-8F2468B6E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2/13/2019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02A5BA-AC19-4934-8ED6-A41DE306C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5EA19E-D768-4FAD-A61E-C87288249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9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6670D-2C5A-4A5A-8B68-3DFE87FF2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BDE5C0-1B84-4DAA-8BB3-71CDC26F70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A8562-9280-48D0-920C-09F181A56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FA73D5-E3F4-4673-83ED-BE884F233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2/13/2019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3136A3-18EE-4695-8D1A-B17B3E818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BDFA49-917C-476A-9350-4CC642148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010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7B301A-3BCD-4B51-85AE-60DA59309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C0852-6711-42B8-B2D5-DB0FD0100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1C6DF6-9265-4ACB-95D8-C2B368E656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9A3AE-CEB5-4D63-8C4E-0A0F41805711}" type="datetimeFigureOut">
              <a:rPr lang="en-US" smtClean="0"/>
              <a:t>2/13/2019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5C077E-EC26-4869-BAD9-AE69516BF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DDDA6-DFD4-4AAE-8A35-ABCFC7FE1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388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planet-stories/planet-people-and-pixels-a-data-pipeline-to-link-planet-api-to-google-earth-engine-1166606445a8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DF6DF-5674-4CF0-8560-B74D60B3FE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Planet imagery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2D33D-F581-479E-A890-CEE3F50D28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Feb 7, 2019</a:t>
            </a:r>
          </a:p>
        </p:txBody>
      </p:sp>
    </p:spTree>
    <p:extLst>
      <p:ext uri="{BB962C8B-B14F-4D97-AF65-F5344CB8AC3E}">
        <p14:creationId xmlns:p14="http://schemas.microsoft.com/office/powerpoint/2010/main" val="34535708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B2B191A-C8DD-45B1-88AC-89618C031C7B}"/>
              </a:ext>
            </a:extLst>
          </p:cNvPr>
          <p:cNvSpPr txBox="1"/>
          <p:nvPr/>
        </p:nvSpPr>
        <p:spPr>
          <a:xfrm>
            <a:off x="191588" y="130629"/>
            <a:ext cx="1180882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Creating validation images and doing validation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Takes output (feature collection assets) from GEE files Planet Create Validation Data v2 (assets are titled like ‘timing_obs_for_poly#_</a:t>
            </a:r>
            <a:r>
              <a:rPr lang="en-US" dirty="0" err="1"/>
              <a:t>in_year</a:t>
            </a:r>
            <a:r>
              <a:rPr lang="en-US" dirty="0"/>
              <a:t>’ and Planet Manual Field Delineation (assets are titled like ‘raw_(</a:t>
            </a:r>
            <a:r>
              <a:rPr lang="en-US" dirty="0" err="1"/>
              <a:t>landcovertype</a:t>
            </a:r>
            <a:r>
              <a:rPr lang="en-US" dirty="0"/>
              <a:t>)_</a:t>
            </a:r>
            <a:r>
              <a:rPr lang="en-US" dirty="0" err="1"/>
              <a:t>fc_poly#_year</a:t>
            </a:r>
            <a:r>
              <a:rPr lang="en-US" dirty="0"/>
              <a:t>’) and are located in </a:t>
            </a:r>
            <a:r>
              <a:rPr lang="en-US" dirty="0" err="1"/>
              <a:t>PlanetValidationData</a:t>
            </a:r>
            <a:r>
              <a:rPr lang="en-US" dirty="0"/>
              <a:t> folder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Turns these feature collections into images or dictionary of images, in the case of crop timing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Compares the ‘observation’ images to ‘prediction’ images of crop timing, SC/DC, and </a:t>
            </a:r>
            <a:r>
              <a:rPr lang="en-US" dirty="0" err="1"/>
              <a:t>agri</a:t>
            </a:r>
            <a:r>
              <a:rPr lang="en-US" dirty="0"/>
              <a:t>/</a:t>
            </a:r>
            <a:r>
              <a:rPr lang="en-US" dirty="0" err="1"/>
              <a:t>nonagri</a:t>
            </a:r>
            <a:r>
              <a:rPr lang="en-US" dirty="0"/>
              <a:t>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514BEE6-1C9D-47CD-A021-604A7874F2F8}"/>
              </a:ext>
            </a:extLst>
          </p:cNvPr>
          <p:cNvSpPr/>
          <p:nvPr/>
        </p:nvSpPr>
        <p:spPr>
          <a:xfrm>
            <a:off x="8255726" y="6559015"/>
            <a:ext cx="401833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Do Validation</a:t>
            </a:r>
          </a:p>
        </p:txBody>
      </p:sp>
    </p:spTree>
    <p:extLst>
      <p:ext uri="{BB962C8B-B14F-4D97-AF65-F5344CB8AC3E}">
        <p14:creationId xmlns:p14="http://schemas.microsoft.com/office/powerpoint/2010/main" val="302121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6514FE-05D5-435E-B0BF-C84C79575C79}"/>
              </a:ext>
            </a:extLst>
          </p:cNvPr>
          <p:cNvSpPr txBox="1"/>
          <p:nvPr/>
        </p:nvSpPr>
        <p:spPr>
          <a:xfrm>
            <a:off x="191588" y="130629"/>
            <a:ext cx="11808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Planet imagery workflow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7D42F38-ECEC-4C3C-AAAD-6DFFE1F849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4233567"/>
              </p:ext>
            </p:extLst>
          </p:nvPr>
        </p:nvGraphicFramePr>
        <p:xfrm>
          <a:off x="0" y="499961"/>
          <a:ext cx="12192000" cy="4856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457">
                  <a:extLst>
                    <a:ext uri="{9D8B030D-6E8A-4147-A177-3AD203B41FA5}">
                      <a16:colId xmlns:a16="http://schemas.microsoft.com/office/drawing/2014/main" val="204355010"/>
                    </a:ext>
                  </a:extLst>
                </a:gridCol>
                <a:gridCol w="8007532">
                  <a:extLst>
                    <a:ext uri="{9D8B030D-6E8A-4147-A177-3AD203B41FA5}">
                      <a16:colId xmlns:a16="http://schemas.microsoft.com/office/drawing/2014/main" val="4028382727"/>
                    </a:ext>
                  </a:extLst>
                </a:gridCol>
                <a:gridCol w="3466011">
                  <a:extLst>
                    <a:ext uri="{9D8B030D-6E8A-4147-A177-3AD203B41FA5}">
                      <a16:colId xmlns:a16="http://schemas.microsoft.com/office/drawing/2014/main" val="9305033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To 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Script/web site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5221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Find locations, years where Planet images are needed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GEE: </a:t>
                      </a:r>
                      <a:r>
                        <a:rPr lang="en-US" sz="1600" dirty="0" err="1"/>
                        <a:t>LandCover</a:t>
                      </a:r>
                      <a:r>
                        <a:rPr lang="en-US" sz="1600" dirty="0"/>
                        <a:t>/Planet Image Selection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5521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Download cloud free, high temporal resolution Planet images (may need to pare down on locations,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Planet web site. Keep downloaded images in desktop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9183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Upload images as GEE assets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In desktop, keep tabs on asset id, polygon name, </a:t>
                      </a:r>
                      <a:r>
                        <a:rPr lang="en-US" sz="1600" dirty="0" err="1"/>
                        <a:t>etc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2931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Delineate individual fields, natural veg, </a:t>
                      </a:r>
                      <a:r>
                        <a:rPr lang="en-US" sz="1600" dirty="0" err="1"/>
                        <a:t>agri</a:t>
                      </a:r>
                      <a:r>
                        <a:rPr lang="en-US" sz="1600" dirty="0"/>
                        <a:t>, urban (houses) and center pivot in Planet imagery, and export as asset into the folder Planet Validation Data. The difference between fields and </a:t>
                      </a:r>
                      <a:r>
                        <a:rPr lang="en-US" sz="1600" dirty="0" err="1"/>
                        <a:t>agri</a:t>
                      </a:r>
                      <a:r>
                        <a:rPr lang="en-US" sz="1600" dirty="0"/>
                        <a:t> is that the fields contain individual (</a:t>
                      </a:r>
                      <a:r>
                        <a:rPr lang="en-US" sz="1600" dirty="0" err="1"/>
                        <a:t>usu</a:t>
                      </a:r>
                      <a:r>
                        <a:rPr lang="en-US" sz="1600" dirty="0"/>
                        <a:t> square) fields for timing observation purposes, whereas the </a:t>
                      </a:r>
                      <a:r>
                        <a:rPr lang="en-US" sz="1600" dirty="0" err="1"/>
                        <a:t>agri</a:t>
                      </a:r>
                      <a:r>
                        <a:rPr lang="en-US" sz="1600" dirty="0"/>
                        <a:t> contains lumped </a:t>
                      </a:r>
                      <a:r>
                        <a:rPr lang="en-US" sz="1600" dirty="0" err="1"/>
                        <a:t>agri</a:t>
                      </a:r>
                      <a:r>
                        <a:rPr lang="en-US" sz="1600" dirty="0"/>
                        <a:t> for land classification (natural vs </a:t>
                      </a:r>
                      <a:r>
                        <a:rPr lang="en-US" sz="1600" dirty="0" err="1"/>
                        <a:t>agri</a:t>
                      </a:r>
                      <a:r>
                        <a:rPr lang="en-US" sz="1600" dirty="0"/>
                        <a:t>) purposes.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GEE: </a:t>
                      </a:r>
                      <a:r>
                        <a:rPr lang="en-US" sz="1600" dirty="0" err="1"/>
                        <a:t>LandCover</a:t>
                      </a:r>
                      <a:r>
                        <a:rPr lang="en-US" sz="1600" dirty="0"/>
                        <a:t>/Planet manual Field Delineation or Planet OBIA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20438"/>
                  </a:ext>
                </a:extLst>
              </a:tr>
              <a:tr h="348399">
                <a:tc>
                  <a:txBody>
                    <a:bodyPr/>
                    <a:lstStyle/>
                    <a:p>
                      <a:r>
                        <a:rPr lang="en-US" sz="16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Step through fields in CAR poly and record observed crop timing, export observations as feature collection to asset. </a:t>
                      </a:r>
                    </a:p>
                    <a:p>
                      <a:r>
                        <a:rPr lang="en-US" sz="1600" dirty="0"/>
                        <a:t>0 for SC, 1 for DC, 3 for TC or DC + failed first crop (2 is other </a:t>
                      </a:r>
                      <a:r>
                        <a:rPr lang="en-US" sz="1600" dirty="0" err="1"/>
                        <a:t>agri</a:t>
                      </a:r>
                      <a:r>
                        <a:rPr lang="en-US" sz="1600" dirty="0"/>
                        <a:t> in Jake’s classification)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GEE: Planet Create Validation Data v2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7197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6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Turn feature collection of observations into validation image, use to do validation. The following are turned into dictionaries of images (or simply images): the observed plant/harvest times; the observed cropping intensity; the observed land cover (</a:t>
                      </a:r>
                      <a:r>
                        <a:rPr lang="en-US" sz="1600" dirty="0" err="1"/>
                        <a:t>agri</a:t>
                      </a:r>
                      <a:r>
                        <a:rPr lang="en-US" sz="1600" dirty="0"/>
                        <a:t> - 10, center pivot - 20, natural - 30, urban – 40). Use images to do validation of timing and land cover maps.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GEE: Planet Do Validation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30940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76944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52353" y="2390588"/>
            <a:ext cx="772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2776006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8757" y="289679"/>
            <a:ext cx="1049749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Next: 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Connect Planet to GEE</a:t>
            </a:r>
          </a:p>
          <a:p>
            <a:pPr marL="285750" indent="-285750">
              <a:buFontTx/>
              <a:buChar char="-"/>
            </a:pPr>
            <a:r>
              <a:rPr lang="en-US" dirty="0"/>
              <a:t>Under OBIA script in GEE training, for object based image analysis, see if can automatically get me individual fields</a:t>
            </a:r>
          </a:p>
          <a:p>
            <a:pPr marL="285750" indent="-285750">
              <a:buFontTx/>
              <a:buChar char="-"/>
            </a:pPr>
            <a:r>
              <a:rPr lang="en-US" dirty="0"/>
              <a:t>For classification Jake’s way: combine all years’ data to train one giant classifier instead of training and classifying for specific years’ data? (that way can use one year’s training points to classify another year)</a:t>
            </a:r>
          </a:p>
          <a:p>
            <a:pPr marL="285750" indent="-285750">
              <a:buFontTx/>
              <a:buChar char="-"/>
            </a:pPr>
            <a:r>
              <a:rPr lang="en-US" dirty="0"/>
              <a:t>Produce validation dataset out of this month’s image downloads) (SC vs DC; planting and harvest date)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Code clicking through images and visually classifying planting and harvest date, SC vs DC</a:t>
            </a:r>
          </a:p>
          <a:p>
            <a:pPr marL="285750" indent="-285750">
              <a:buFontTx/>
              <a:buChar char="-"/>
            </a:pPr>
            <a:r>
              <a:rPr lang="en-US" dirty="0"/>
              <a:t>Select new Planet imagery locations in Mato Grosso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Dense area of soy training points</a:t>
            </a:r>
          </a:p>
        </p:txBody>
      </p:sp>
      <p:sp>
        <p:nvSpPr>
          <p:cNvPr id="3" name="Rectangle 2"/>
          <p:cNvSpPr/>
          <p:nvPr/>
        </p:nvSpPr>
        <p:spPr>
          <a:xfrm>
            <a:off x="2966048" y="3924460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Colab</a:t>
            </a:r>
            <a:r>
              <a:rPr lang="en-US" dirty="0"/>
              <a:t>: best way to use Python API with GEE (</a:t>
            </a:r>
            <a:r>
              <a:rPr lang="en-US" dirty="0" err="1"/>
              <a:t>ipython</a:t>
            </a:r>
            <a:r>
              <a:rPr lang="en-US" dirty="0"/>
              <a:t> notebook server)</a:t>
            </a:r>
          </a:p>
          <a:p>
            <a:r>
              <a:rPr lang="en-US" dirty="0"/>
              <a:t>Do pip install </a:t>
            </a:r>
            <a:r>
              <a:rPr lang="en-US" dirty="0" err="1"/>
              <a:t>earthengine-api</a:t>
            </a:r>
            <a:r>
              <a:rPr lang="en-US" dirty="0"/>
              <a:t> in </a:t>
            </a:r>
            <a:r>
              <a:rPr lang="en-US" dirty="0" err="1"/>
              <a:t>colab</a:t>
            </a:r>
            <a:r>
              <a:rPr lang="en-US" dirty="0"/>
              <a:t> to get virtual machine</a:t>
            </a:r>
          </a:p>
          <a:p>
            <a:r>
              <a:rPr lang="en-US" dirty="0"/>
              <a:t>Import </a:t>
            </a:r>
            <a:r>
              <a:rPr lang="en-US" dirty="0" err="1"/>
              <a:t>ee</a:t>
            </a:r>
            <a:endParaRPr lang="en-US" dirty="0"/>
          </a:p>
          <a:p>
            <a:r>
              <a:rPr lang="en-US" dirty="0" err="1"/>
              <a:t>ee.Initialize</a:t>
            </a:r>
            <a:r>
              <a:rPr lang="en-US" dirty="0"/>
              <a:t>()</a:t>
            </a:r>
          </a:p>
          <a:p>
            <a:r>
              <a:rPr lang="en-US" dirty="0" err="1"/>
              <a:t>ee.batch.Task.list</a:t>
            </a:r>
            <a:r>
              <a:rPr lang="en-US" dirty="0"/>
              <a:t>() – proves can use earth engine</a:t>
            </a:r>
          </a:p>
          <a:p>
            <a:r>
              <a:rPr lang="en-US" dirty="0"/>
              <a:t>Docs: </a:t>
            </a:r>
            <a:r>
              <a:rPr lang="en-US" dirty="0" err="1"/>
              <a:t>github</a:t>
            </a:r>
            <a:r>
              <a:rPr lang="en-US" dirty="0"/>
              <a:t>/</a:t>
            </a:r>
            <a:r>
              <a:rPr lang="en-US" dirty="0" err="1"/>
              <a:t>earthengine-api</a:t>
            </a:r>
            <a:r>
              <a:rPr lang="en-US" dirty="0"/>
              <a:t> -&gt; python -&gt; examples -&gt; </a:t>
            </a:r>
            <a:r>
              <a:rPr lang="en-US" dirty="0" err="1"/>
              <a:t>ipynb</a:t>
            </a:r>
            <a:r>
              <a:rPr lang="en-US" dirty="0"/>
              <a:t> -&gt; example stuff</a:t>
            </a:r>
          </a:p>
        </p:txBody>
      </p:sp>
    </p:spTree>
    <p:extLst>
      <p:ext uri="{BB962C8B-B14F-4D97-AF65-F5344CB8AC3E}">
        <p14:creationId xmlns:p14="http://schemas.microsoft.com/office/powerpoint/2010/main" val="12936966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3059" y="597647"/>
            <a:ext cx="110035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Based on </a:t>
            </a:r>
            <a:r>
              <a:rPr lang="en-US" b="1" dirty="0" err="1"/>
              <a:t>iryna’s</a:t>
            </a:r>
            <a:r>
              <a:rPr lang="en-US" b="1" dirty="0"/>
              <a:t> suggestions (see daily log), adjust plan for classifying soy vs non soy and center pivot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Take the soy vs </a:t>
            </a:r>
            <a:r>
              <a:rPr lang="en-US" dirty="0" err="1"/>
              <a:t>nonsoy</a:t>
            </a:r>
            <a:r>
              <a:rPr lang="en-US" dirty="0"/>
              <a:t> training points and do scatterplots band by band to see what bands separate soy from </a:t>
            </a:r>
            <a:r>
              <a:rPr lang="en-US" dirty="0" err="1"/>
              <a:t>nonsoy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Look for patterning of crops in Google Earth Pro to see if can visually ID soy from </a:t>
            </a:r>
            <a:r>
              <a:rPr lang="en-US" dirty="0" err="1"/>
              <a:t>nonsoy</a:t>
            </a:r>
            <a:r>
              <a:rPr lang="en-US" dirty="0"/>
              <a:t> </a:t>
            </a:r>
            <a:r>
              <a:rPr lang="en-US" dirty="0" err="1"/>
              <a:t>agri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Temporal principal components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Try to pool multiple years worth of training data to train one classifier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Look for ground truth data for soy vs </a:t>
            </a:r>
            <a:r>
              <a:rPr lang="en-US" dirty="0" err="1"/>
              <a:t>nonsoy</a:t>
            </a:r>
            <a:r>
              <a:rPr lang="en-US" dirty="0"/>
              <a:t> </a:t>
            </a:r>
            <a:r>
              <a:rPr lang="en-US" dirty="0" err="1"/>
              <a:t>agri</a:t>
            </a:r>
            <a:r>
              <a:rPr lang="en-US" dirty="0"/>
              <a:t> (ask Avery)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Center pivot – apply edge detection on min – max EVI image, then do object </a:t>
            </a:r>
            <a:r>
              <a:rPr lang="en-US"/>
              <a:t>based classification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888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12110" y="2599765"/>
            <a:ext cx="55354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Planet Imagery for land cover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588275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7D8DAE-46E0-423B-A4C1-54DC12891A80}"/>
              </a:ext>
            </a:extLst>
          </p:cNvPr>
          <p:cNvSpPr/>
          <p:nvPr/>
        </p:nvSpPr>
        <p:spPr>
          <a:xfrm>
            <a:off x="745523" y="1319243"/>
            <a:ext cx="1102222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Purpose of Planet images:</a:t>
            </a:r>
          </a:p>
          <a:p>
            <a:pPr marL="285750" indent="-285750">
              <a:buFontTx/>
              <a:buChar char="-"/>
            </a:pPr>
            <a:r>
              <a:rPr lang="en-US" dirty="0"/>
              <a:t>Validate timing information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high temporal resolution, more common in recent years</a:t>
            </a:r>
          </a:p>
          <a:p>
            <a:pPr marL="285750" indent="-285750">
              <a:buFontTx/>
              <a:buChar char="-"/>
            </a:pPr>
            <a:r>
              <a:rPr lang="en-US" dirty="0"/>
              <a:t>Validate SC vs DC soy (for places known to be soy)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Especially in </a:t>
            </a:r>
            <a:r>
              <a:rPr lang="en-US" dirty="0" err="1"/>
              <a:t>Matopiba</a:t>
            </a:r>
            <a:r>
              <a:rPr lang="en-US" dirty="0"/>
              <a:t> and central Brazil, which don’t have much ground data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FF0000"/>
                </a:solidFill>
              </a:rPr>
              <a:t>Validate soy vs </a:t>
            </a:r>
            <a:r>
              <a:rPr lang="en-US" dirty="0" err="1">
                <a:solidFill>
                  <a:srgbClr val="FF0000"/>
                </a:solidFill>
              </a:rPr>
              <a:t>nonsoy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agri</a:t>
            </a:r>
            <a:r>
              <a:rPr lang="en-US" dirty="0">
                <a:solidFill>
                  <a:srgbClr val="FF0000"/>
                </a:solidFill>
              </a:rPr>
              <a:t> (?)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If need to create training data for this from Planet, need calibrated images from a consistent set of satellites, need to calibrate with Sentinel 2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Planet images (from </a:t>
            </a:r>
            <a:r>
              <a:rPr lang="en-US" dirty="0" err="1"/>
              <a:t>RapidEye</a:t>
            </a:r>
            <a:r>
              <a:rPr lang="en-US" dirty="0"/>
              <a:t> and </a:t>
            </a:r>
            <a:r>
              <a:rPr lang="en-US" dirty="0" err="1"/>
              <a:t>PlanetScope</a:t>
            </a:r>
            <a:r>
              <a:rPr lang="en-US" dirty="0"/>
              <a:t>) are geolocated and corrected for terrain distortion but still top of atmosphere!</a:t>
            </a:r>
          </a:p>
        </p:txBody>
      </p:sp>
    </p:spTree>
    <p:extLst>
      <p:ext uri="{BB962C8B-B14F-4D97-AF65-F5344CB8AC3E}">
        <p14:creationId xmlns:p14="http://schemas.microsoft.com/office/powerpoint/2010/main" val="2094057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120B54-FA71-46C9-875E-26DD2F501765}"/>
              </a:ext>
            </a:extLst>
          </p:cNvPr>
          <p:cNvSpPr/>
          <p:nvPr/>
        </p:nvSpPr>
        <p:spPr>
          <a:xfrm>
            <a:off x="209192" y="220205"/>
            <a:ext cx="1102222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Planet’s Python API</a:t>
            </a:r>
          </a:p>
          <a:p>
            <a:endParaRPr lang="en-US" b="1" dirty="0"/>
          </a:p>
          <a:p>
            <a:r>
              <a:rPr lang="en-US" dirty="0">
                <a:hlinkClick r:id="rId2"/>
              </a:rPr>
              <a:t>https://medium.com/planet-stories/planet-people-and-pixels-a-data-pipeline-to-link-planet-api-to-google-earth-engine-1166606445a8</a:t>
            </a: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 both laptop and desktop, got stuck at step ‘python ppipe.py’ in </a:t>
            </a:r>
          </a:p>
        </p:txBody>
      </p:sp>
    </p:spTree>
    <p:extLst>
      <p:ext uri="{BB962C8B-B14F-4D97-AF65-F5344CB8AC3E}">
        <p14:creationId xmlns:p14="http://schemas.microsoft.com/office/powerpoint/2010/main" val="2445470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14D5F76-40E1-43C7-8AFC-C82C6092E9D9}"/>
              </a:ext>
            </a:extLst>
          </p:cNvPr>
          <p:cNvSpPr/>
          <p:nvPr/>
        </p:nvSpPr>
        <p:spPr>
          <a:xfrm>
            <a:off x="209192" y="220205"/>
            <a:ext cx="1102222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Uploading planet images as GEE asset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Properties of each image in </a:t>
            </a:r>
            <a:r>
              <a:rPr lang="en-US" dirty="0" err="1"/>
              <a:t>PlanetLabs</a:t>
            </a:r>
            <a:r>
              <a:rPr lang="en-US" dirty="0"/>
              <a:t> folder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Year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Month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Day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Satellite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PS_analytic_4band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RE_ortho_analytic</a:t>
            </a: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PS_ortho_analytic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Asset name is same as the description used in downloading from Planet web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Lookup table in desktop has Planet order number and description and GEE asset name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121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120B54-FA71-46C9-875E-26DD2F501765}"/>
              </a:ext>
            </a:extLst>
          </p:cNvPr>
          <p:cNvSpPr/>
          <p:nvPr/>
        </p:nvSpPr>
        <p:spPr>
          <a:xfrm>
            <a:off x="209192" y="220205"/>
            <a:ext cx="1162525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Generating field-scale observations of crop timing from Planet labs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Tested for ‘poly1’ in </a:t>
            </a:r>
            <a:r>
              <a:rPr lang="en-US" dirty="0" err="1"/>
              <a:t>Matopiba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Version 1: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date slider to easily navigate across dates of the Planet images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Manually create image collection of planet images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 user interface to record observations using text boxes in console that save info into feature’s properties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One feature of observations (with observed planting date, harvest date entered into text boxes) for a single field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Export observations as asset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Version 2: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Extend version 1 to export feature collection, where each feature represents observations for a single field in the CAR polygon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Manually create feature collection representing individual fields in CAR poly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Need to turn all variables in the same ‘column’ into same data type, like </a:t>
            </a:r>
            <a:r>
              <a:rPr lang="en-US" dirty="0" err="1"/>
              <a:t>ee.String</a:t>
            </a:r>
            <a:r>
              <a:rPr lang="en-US" dirty="0"/>
              <a:t>() in this case, in order to export. Can’t have the </a:t>
            </a:r>
            <a:r>
              <a:rPr lang="en-US" dirty="0" err="1"/>
              <a:t>field_id</a:t>
            </a:r>
            <a:r>
              <a:rPr lang="en-US" dirty="0"/>
              <a:t> to be a String in one feature and a Number in another.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3E748E-9737-47DA-82FD-C21D29B49FD2}"/>
              </a:ext>
            </a:extLst>
          </p:cNvPr>
          <p:cNvSpPr/>
          <p:nvPr/>
        </p:nvSpPr>
        <p:spPr>
          <a:xfrm>
            <a:off x="7754816" y="6550223"/>
            <a:ext cx="45104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Create Validation Data and v2</a:t>
            </a:r>
          </a:p>
        </p:txBody>
      </p:sp>
    </p:spTree>
    <p:extLst>
      <p:ext uri="{BB962C8B-B14F-4D97-AF65-F5344CB8AC3E}">
        <p14:creationId xmlns:p14="http://schemas.microsoft.com/office/powerpoint/2010/main" val="696615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6372FA7-AC09-45E4-8FEF-68DA5FDC7403}"/>
              </a:ext>
            </a:extLst>
          </p:cNvPr>
          <p:cNvSpPr/>
          <p:nvPr/>
        </p:nvSpPr>
        <p:spPr>
          <a:xfrm>
            <a:off x="209190" y="0"/>
            <a:ext cx="1102222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Automatically separate image into fields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Not required; just saves time… maybe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For each set of Planet images, filter to get only Planet Scope or Rapid Eye satellites, and by eye, take only cloud free images. Take mosaic.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Use OBIA sample code from Nick Clinton’s GEE training to split the mosaic image into ‘fields’ (uses image segmentation algorithm)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Can alter the size of the </a:t>
            </a:r>
            <a:r>
              <a:rPr lang="en-US" sz="1600" dirty="0" err="1"/>
              <a:t>seedGrid</a:t>
            </a:r>
            <a:r>
              <a:rPr lang="en-US" sz="1600" dirty="0"/>
              <a:t>. Original code had 36 pixels; given that Planet pixels are small, can probably increase the size.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However natural variations within each field make it hard to distinguish the straight lines dividing the fields from the progress of greening up/harvesting that creates ‘zig zag’ lines across the middle of fields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Another problem: since there aren’t that many images, the demarcation between different images of the same satellite is very easily misrepresented as an actual field separation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Changing seed size doesn’t eliminate the zig zag problem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On following slide, the bottom right value settings give a very reasonable segmentation, but it’s based on a mosaic; there’s no guarantee that each individual segment will have a single set of crop timings.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TAKEAWAY: For very large polygons with many fields, start with image segmentation result after playing with image segmentation measures like seed size, compactness, </a:t>
            </a:r>
            <a:r>
              <a:rPr lang="en-US" sz="1600" dirty="0" err="1"/>
              <a:t>neighborhoodSize</a:t>
            </a:r>
            <a:r>
              <a:rPr lang="en-US" sz="1600" dirty="0"/>
              <a:t>. Hope that each segment has a uniform crop timing. For smaller CAR polygons with a manageable number of fields, manually delineate fields to create a feature collection.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13604AA-D8A5-49BA-BD4C-A2848718CE16}"/>
              </a:ext>
            </a:extLst>
          </p:cNvPr>
          <p:cNvSpPr/>
          <p:nvPr/>
        </p:nvSpPr>
        <p:spPr>
          <a:xfrm>
            <a:off x="9724294" y="6559015"/>
            <a:ext cx="254976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OBIA</a:t>
            </a:r>
          </a:p>
        </p:txBody>
      </p:sp>
    </p:spTree>
    <p:extLst>
      <p:ext uri="{BB962C8B-B14F-4D97-AF65-F5344CB8AC3E}">
        <p14:creationId xmlns:p14="http://schemas.microsoft.com/office/powerpoint/2010/main" val="1852764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3A8A080-0A31-4195-8BC0-D8361A69D390}"/>
              </a:ext>
            </a:extLst>
          </p:cNvPr>
          <p:cNvGrpSpPr/>
          <p:nvPr/>
        </p:nvGrpSpPr>
        <p:grpSpPr>
          <a:xfrm>
            <a:off x="374644" y="372703"/>
            <a:ext cx="3745523" cy="2856067"/>
            <a:chOff x="3587262" y="3018646"/>
            <a:chExt cx="3745523" cy="285606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11D1548-31D0-484F-A7EB-A22C5A9BED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846" t="38077" r="55432" b="12692"/>
            <a:stretch/>
          </p:blipFill>
          <p:spPr>
            <a:xfrm>
              <a:off x="3789485" y="3080308"/>
              <a:ext cx="3100042" cy="2794405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E2BC10D-D394-4D66-9592-1E9EA7316326}"/>
                </a:ext>
              </a:extLst>
            </p:cNvPr>
            <p:cNvSpPr/>
            <p:nvPr/>
          </p:nvSpPr>
          <p:spPr>
            <a:xfrm>
              <a:off x="3587262" y="3018646"/>
              <a:ext cx="374552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dirty="0"/>
                <a:t>Mosaic of Planet Scope cloud free images, 2017 - 2018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B60226DB-579A-49C2-B0FB-2DE7C099FA01}"/>
              </a:ext>
            </a:extLst>
          </p:cNvPr>
          <p:cNvGrpSpPr/>
          <p:nvPr/>
        </p:nvGrpSpPr>
        <p:grpSpPr>
          <a:xfrm>
            <a:off x="3884988" y="372703"/>
            <a:ext cx="3745523" cy="2735185"/>
            <a:chOff x="3588194" y="4085234"/>
            <a:chExt cx="3745523" cy="273518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4435E60-1D40-4CFC-B3C3-34935A147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594" t="41524" r="59685" b="8381"/>
            <a:stretch/>
          </p:blipFill>
          <p:spPr>
            <a:xfrm>
              <a:off x="4062548" y="4085234"/>
              <a:ext cx="2981983" cy="2735185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57B3A8A-B998-462A-B5B9-20763526CBC1}"/>
                </a:ext>
              </a:extLst>
            </p:cNvPr>
            <p:cNvSpPr/>
            <p:nvPr/>
          </p:nvSpPr>
          <p:spPr>
            <a:xfrm>
              <a:off x="3588194" y="4085234"/>
              <a:ext cx="374552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dirty="0"/>
                <a:t>Seed size = 80, compactness = 5, </a:t>
              </a:r>
              <a:r>
                <a:rPr lang="en-US" sz="1200" dirty="0" err="1"/>
                <a:t>neighborhoodSize</a:t>
              </a:r>
              <a:r>
                <a:rPr lang="en-US" sz="1200" dirty="0"/>
                <a:t> = 256 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2546907-925A-444D-B84A-E5BF687E7ED0}"/>
              </a:ext>
            </a:extLst>
          </p:cNvPr>
          <p:cNvGrpSpPr/>
          <p:nvPr/>
        </p:nvGrpSpPr>
        <p:grpSpPr>
          <a:xfrm>
            <a:off x="7942630" y="434365"/>
            <a:ext cx="3745523" cy="2794405"/>
            <a:chOff x="7589933" y="3869897"/>
            <a:chExt cx="3745523" cy="279440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91D238F-EA28-4B7D-A2F5-B31C3EECC9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3071" t="36272" r="55429" b="13334"/>
            <a:stretch/>
          </p:blipFill>
          <p:spPr>
            <a:xfrm>
              <a:off x="8017194" y="3980831"/>
              <a:ext cx="2981984" cy="2683471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0ACA12-B396-4E3E-9807-F90D18F7984E}"/>
                </a:ext>
              </a:extLst>
            </p:cNvPr>
            <p:cNvSpPr/>
            <p:nvPr/>
          </p:nvSpPr>
          <p:spPr>
            <a:xfrm>
              <a:off x="7589933" y="3869897"/>
              <a:ext cx="374552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dirty="0"/>
                <a:t>Seed size = 50, compactness = 5, </a:t>
              </a:r>
              <a:r>
                <a:rPr lang="en-US" sz="1200" dirty="0" err="1"/>
                <a:t>neighborhoodSize</a:t>
              </a:r>
              <a:r>
                <a:rPr lang="en-US" sz="1200" dirty="0"/>
                <a:t> = 256 </a:t>
              </a: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9245542-D013-4EF0-86A9-DB5BC8F6724A}"/>
              </a:ext>
            </a:extLst>
          </p:cNvPr>
          <p:cNvSpPr/>
          <p:nvPr/>
        </p:nvSpPr>
        <p:spPr>
          <a:xfrm>
            <a:off x="-7208" y="28370"/>
            <a:ext cx="40253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Automatically separate image into fields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D3AC74-D3F8-44FE-AA8C-55C457D052E1}"/>
              </a:ext>
            </a:extLst>
          </p:cNvPr>
          <p:cNvSpPr/>
          <p:nvPr/>
        </p:nvSpPr>
        <p:spPr>
          <a:xfrm>
            <a:off x="9724294" y="6559015"/>
            <a:ext cx="254976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OBIA</a:t>
            </a:r>
          </a:p>
          <a:p>
            <a:r>
              <a:rPr lang="en-US" sz="1400" dirty="0"/>
              <a:t>This is ‘CARpoly1’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982D93A-52EC-4145-ABF4-03550AFC2BF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214" t="42476" r="57893" b="8191"/>
          <a:stretch/>
        </p:blipFill>
        <p:spPr>
          <a:xfrm>
            <a:off x="576867" y="3681197"/>
            <a:ext cx="3100042" cy="287781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5926EE7-1C35-4F08-AAFE-855402071A2B}"/>
              </a:ext>
            </a:extLst>
          </p:cNvPr>
          <p:cNvSpPr/>
          <p:nvPr/>
        </p:nvSpPr>
        <p:spPr>
          <a:xfrm>
            <a:off x="254126" y="3653170"/>
            <a:ext cx="402533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200" dirty="0"/>
              <a:t>Seed size = 50, compactness = 1000, </a:t>
            </a:r>
            <a:r>
              <a:rPr lang="en-US" sz="1200" dirty="0" err="1"/>
              <a:t>neighborhoodSize</a:t>
            </a:r>
            <a:r>
              <a:rPr lang="en-US" sz="1200" dirty="0"/>
              <a:t> = 256 (but the clusters don’t really match with actual fields)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402D3D9-6D61-484B-858D-2F008A035A1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107" t="41714" r="52857" b="9144"/>
          <a:stretch/>
        </p:blipFill>
        <p:spPr>
          <a:xfrm>
            <a:off x="4705792" y="4123607"/>
            <a:ext cx="2549769" cy="242745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986CD04-1A96-4FE3-AC59-D5F859F56897}"/>
              </a:ext>
            </a:extLst>
          </p:cNvPr>
          <p:cNvSpPr/>
          <p:nvPr/>
        </p:nvSpPr>
        <p:spPr>
          <a:xfrm>
            <a:off x="4214062" y="3640806"/>
            <a:ext cx="402533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200" dirty="0"/>
              <a:t>Seed size = 50, compactness = 200, </a:t>
            </a:r>
            <a:r>
              <a:rPr lang="en-US" sz="1200" dirty="0" err="1"/>
              <a:t>neighborhoodSize</a:t>
            </a:r>
            <a:r>
              <a:rPr lang="en-US" sz="1200" dirty="0"/>
              <a:t> = 256 (but the clusters don’t really match with actual fields)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AA28D08-C3CB-4FFD-AFD1-EE8D46EFC9C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000" t="39173" r="55750" b="12191"/>
          <a:stretch/>
        </p:blipFill>
        <p:spPr>
          <a:xfrm>
            <a:off x="8284444" y="4093838"/>
            <a:ext cx="2678380" cy="250514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2BBAEBF-ADB8-4AF1-A628-C871CCFF5E67}"/>
              </a:ext>
            </a:extLst>
          </p:cNvPr>
          <p:cNvSpPr/>
          <p:nvPr/>
        </p:nvSpPr>
        <p:spPr>
          <a:xfrm>
            <a:off x="8173997" y="3632173"/>
            <a:ext cx="402533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200" dirty="0"/>
              <a:t>Seed size = 60, compactness = 200, </a:t>
            </a:r>
            <a:r>
              <a:rPr lang="en-US" sz="1200" dirty="0" err="1"/>
              <a:t>neighborhoodSize</a:t>
            </a:r>
            <a:r>
              <a:rPr lang="en-US" sz="1200" dirty="0"/>
              <a:t> = 256 (THIS LOOKS THE BEST, would be usable!)</a:t>
            </a:r>
          </a:p>
        </p:txBody>
      </p:sp>
    </p:spTree>
    <p:extLst>
      <p:ext uri="{BB962C8B-B14F-4D97-AF65-F5344CB8AC3E}">
        <p14:creationId xmlns:p14="http://schemas.microsoft.com/office/powerpoint/2010/main" val="3049231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DCB5A5-D92A-4561-936E-14D2B6B04FA8}"/>
              </a:ext>
            </a:extLst>
          </p:cNvPr>
          <p:cNvSpPr txBox="1"/>
          <p:nvPr/>
        </p:nvSpPr>
        <p:spPr>
          <a:xfrm>
            <a:off x="191588" y="130629"/>
            <a:ext cx="11808823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Manually delineating fields in a CAR poly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Preparation/input for GEE file Planet Create Validation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Produces a feature collection representing locations of fields in the CAR poly and assigns each to a </a:t>
            </a:r>
            <a:r>
              <a:rPr lang="en-US" dirty="0" err="1"/>
              <a:t>field_id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manual delineation is the alternative to the Planet OBIA script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First, on the map, manually create Feature Collection called </a:t>
            </a:r>
            <a:r>
              <a:rPr lang="en-US" dirty="0" err="1"/>
              <a:t>field_geoms</a:t>
            </a:r>
            <a:r>
              <a:rPr lang="en-US" dirty="0"/>
              <a:t>, </a:t>
            </a:r>
            <a:r>
              <a:rPr lang="en-US" dirty="0" err="1"/>
              <a:t>natural_geoms</a:t>
            </a:r>
            <a:r>
              <a:rPr lang="en-US" dirty="0"/>
              <a:t>, and </a:t>
            </a:r>
            <a:r>
              <a:rPr lang="en-US" dirty="0" err="1"/>
              <a:t>centerPivot_geoms</a:t>
            </a:r>
            <a:r>
              <a:rPr lang="en-US" dirty="0"/>
              <a:t> to represent </a:t>
            </a:r>
            <a:r>
              <a:rPr lang="en-US" dirty="0" err="1"/>
              <a:t>agri</a:t>
            </a:r>
            <a:r>
              <a:rPr lang="en-US" dirty="0"/>
              <a:t>, natural vegetation, and center pivot classifications.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Second, add on ids to each manually classified geometry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Third, export each as a feature collection to asset. It will be named like: ‘raw_fields_fc_in_poly1_2018’, ‘raw_natural_fc_in_poly1_2018’, ‘raw_centerPivot_fc_in_poly1_2018’, </a:t>
            </a:r>
            <a:r>
              <a:rPr lang="en-US" dirty="0" err="1"/>
              <a:t>etc</a:t>
            </a:r>
            <a:r>
              <a:rPr lang="en-US" dirty="0"/>
              <a:t> and will be in the </a:t>
            </a:r>
            <a:r>
              <a:rPr lang="en-US" dirty="0" err="1"/>
              <a:t>PlanetValidationData</a:t>
            </a:r>
            <a:r>
              <a:rPr lang="en-US" dirty="0"/>
              <a:t> asset folder. The year is the harvest year.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61978C2-46C1-4995-9B1A-2BF800553506}"/>
              </a:ext>
            </a:extLst>
          </p:cNvPr>
          <p:cNvSpPr/>
          <p:nvPr/>
        </p:nvSpPr>
        <p:spPr>
          <a:xfrm>
            <a:off x="8255726" y="6559015"/>
            <a:ext cx="401833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Manual Field Delineation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8019" y="3124409"/>
            <a:ext cx="3970258" cy="345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843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6347</TotalTime>
  <Words>1623</Words>
  <Application>Microsoft Office PowerPoint</Application>
  <PresentationFormat>Widescreen</PresentationFormat>
  <Paragraphs>119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Planet imagery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Land cover map</dc:title>
  <dc:creator>MsMonkey</dc:creator>
  <cp:lastModifiedBy>MsMonkey</cp:lastModifiedBy>
  <cp:revision>230</cp:revision>
  <dcterms:created xsi:type="dcterms:W3CDTF">2019-01-21T19:25:17Z</dcterms:created>
  <dcterms:modified xsi:type="dcterms:W3CDTF">2019-02-12T18:33:52Z</dcterms:modified>
</cp:coreProperties>
</file>

<file path=docProps/thumbnail.jpeg>
</file>